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grandir" panose="020B0604020202020204" charset="0"/>
      <p:regular r:id="rId9"/>
    </p:embeddedFont>
    <p:embeddedFont>
      <p:font typeface="Agrandir Bold" panose="020B0604020202020204" charset="0"/>
      <p:regular r:id="rId10"/>
    </p:embeddedFont>
    <p:embeddedFont>
      <p:font typeface="Agrandir Bold Italics" panose="020B0604020202020204" charset="0"/>
      <p:regular r:id="rId11"/>
    </p:embeddedFont>
    <p:embeddedFont>
      <p:font typeface="Canva Sans" panose="020B0604020202020204" charset="0"/>
      <p:regular r:id="rId12"/>
    </p:embeddedFont>
    <p:embeddedFont>
      <p:font typeface="Canva Sans Bold" panose="020B0604020202020204" charset="0"/>
      <p:regular r:id="rId13"/>
    </p:embeddedFont>
    <p:embeddedFont>
      <p:font typeface="Canva Sans Bold Italics" panose="020B0604020202020204" charset="0"/>
      <p:regular r:id="rId14"/>
    </p:embeddedFont>
    <p:embeddedFont>
      <p:font typeface="Poppins" panose="020B0502040204020203" pitchFamily="2" charset="0"/>
      <p:regular r:id="rId15"/>
    </p:embeddedFont>
    <p:embeddedFont>
      <p:font typeface="Poppins Bold Italic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grpSp>
        <p:nvGrpSpPr>
          <p:cNvPr id="3" name="Group 3"/>
          <p:cNvGrpSpPr/>
          <p:nvPr/>
        </p:nvGrpSpPr>
        <p:grpSpPr>
          <a:xfrm>
            <a:off x="10677668" y="-2264236"/>
            <a:ext cx="12730974" cy="1273097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573" r="-24238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PK"/>
            </a:p>
          </p:txBody>
        </p:sp>
      </p:grpSp>
      <p:sp>
        <p:nvSpPr>
          <p:cNvPr id="5" name="Freeform 5"/>
          <p:cNvSpPr/>
          <p:nvPr/>
        </p:nvSpPr>
        <p:spPr>
          <a:xfrm>
            <a:off x="4410833" y="5065608"/>
            <a:ext cx="1441667" cy="1672821"/>
          </a:xfrm>
          <a:custGeom>
            <a:avLst/>
            <a:gdLst/>
            <a:ahLst/>
            <a:cxnLst/>
            <a:rect l="l" t="t" r="r" b="b"/>
            <a:pathLst>
              <a:path w="1441667" h="1672821">
                <a:moveTo>
                  <a:pt x="0" y="0"/>
                </a:moveTo>
                <a:lnTo>
                  <a:pt x="1441668" y="0"/>
                </a:lnTo>
                <a:lnTo>
                  <a:pt x="1441668" y="1672821"/>
                </a:lnTo>
                <a:lnTo>
                  <a:pt x="0" y="16728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799105" y="5111764"/>
            <a:ext cx="1953418" cy="1626665"/>
          </a:xfrm>
          <a:custGeom>
            <a:avLst/>
            <a:gdLst/>
            <a:ahLst/>
            <a:cxnLst/>
            <a:rect l="l" t="t" r="r" b="b"/>
            <a:pathLst>
              <a:path w="1953418" h="1626665">
                <a:moveTo>
                  <a:pt x="0" y="0"/>
                </a:moveTo>
                <a:lnTo>
                  <a:pt x="1953418" y="0"/>
                </a:lnTo>
                <a:lnTo>
                  <a:pt x="1953418" y="1626665"/>
                </a:lnTo>
                <a:lnTo>
                  <a:pt x="0" y="1626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6746307" y="5184371"/>
            <a:ext cx="1753229" cy="1481452"/>
          </a:xfrm>
          <a:custGeom>
            <a:avLst/>
            <a:gdLst/>
            <a:ahLst/>
            <a:cxnLst/>
            <a:rect l="l" t="t" r="r" b="b"/>
            <a:pathLst>
              <a:path w="1753229" h="1481452">
                <a:moveTo>
                  <a:pt x="0" y="0"/>
                </a:moveTo>
                <a:lnTo>
                  <a:pt x="1753229" y="0"/>
                </a:lnTo>
                <a:lnTo>
                  <a:pt x="1753229" y="1481452"/>
                </a:lnTo>
                <a:lnTo>
                  <a:pt x="0" y="14814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1499583" y="1425309"/>
            <a:ext cx="9525026" cy="3413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86"/>
              </a:lnSpc>
            </a:pPr>
            <a:r>
              <a:rPr lang="en-US" sz="7765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Predicting Drug Overdose Death Rates 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9201150"/>
            <a:ext cx="6207037" cy="357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2"/>
              </a:lnSpc>
            </a:pPr>
            <a:r>
              <a:rPr lang="en-US" sz="1979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Data Science and Machine learning Final Project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0336" y="6407991"/>
            <a:ext cx="3980068" cy="2850309"/>
          </a:xfrm>
          <a:custGeom>
            <a:avLst/>
            <a:gdLst/>
            <a:ahLst/>
            <a:cxnLst/>
            <a:rect l="l" t="t" r="r" b="b"/>
            <a:pathLst>
              <a:path w="3980068" h="2850309">
                <a:moveTo>
                  <a:pt x="0" y="0"/>
                </a:moveTo>
                <a:lnTo>
                  <a:pt x="3980068" y="0"/>
                </a:lnTo>
                <a:lnTo>
                  <a:pt x="3980068" y="2850309"/>
                </a:lnTo>
                <a:lnTo>
                  <a:pt x="0" y="285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2850257" y="967351"/>
            <a:ext cx="1258748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b="1" i="1">
                <a:solidFill>
                  <a:srgbClr val="1894C5"/>
                </a:solidFill>
                <a:latin typeface="Agrandir Bold Italics"/>
                <a:ea typeface="Agrandir Bold Italics"/>
                <a:cs typeface="Agrandir Bold Italics"/>
                <a:sym typeface="Agrandir Bold Italics"/>
              </a:rPr>
              <a:t>Problem and Data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92537" y="5652482"/>
            <a:ext cx="8702925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1894C5"/>
                </a:solidFill>
                <a:latin typeface="Poppins"/>
                <a:ea typeface="Poppins"/>
                <a:cs typeface="Poppins"/>
                <a:sym typeface="Poppins"/>
              </a:rPr>
              <a:t>U.S Department of Health and Human Services   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35685" y="1891243"/>
            <a:ext cx="10816630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 i="1">
                <a:solidFill>
                  <a:srgbClr val="1894C5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Goal:</a:t>
            </a:r>
            <a:r>
              <a:rPr lang="en-US" sz="2400">
                <a:solidFill>
                  <a:srgbClr val="1894C5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40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Predict drug overdose death rates using socio-economic factors.</a:t>
            </a:r>
          </a:p>
        </p:txBody>
      </p:sp>
      <p:sp>
        <p:nvSpPr>
          <p:cNvPr id="6" name="Freeform 6"/>
          <p:cNvSpPr/>
          <p:nvPr/>
        </p:nvSpPr>
        <p:spPr>
          <a:xfrm>
            <a:off x="4957147" y="6407991"/>
            <a:ext cx="3980068" cy="2850309"/>
          </a:xfrm>
          <a:custGeom>
            <a:avLst/>
            <a:gdLst/>
            <a:ahLst/>
            <a:cxnLst/>
            <a:rect l="l" t="t" r="r" b="b"/>
            <a:pathLst>
              <a:path w="3980068" h="2850309">
                <a:moveTo>
                  <a:pt x="0" y="0"/>
                </a:moveTo>
                <a:lnTo>
                  <a:pt x="3980067" y="0"/>
                </a:lnTo>
                <a:lnTo>
                  <a:pt x="3980067" y="2850309"/>
                </a:lnTo>
                <a:lnTo>
                  <a:pt x="0" y="285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13279232" y="6407991"/>
            <a:ext cx="3980068" cy="2850309"/>
          </a:xfrm>
          <a:custGeom>
            <a:avLst/>
            <a:gdLst/>
            <a:ahLst/>
            <a:cxnLst/>
            <a:rect l="l" t="t" r="r" b="b"/>
            <a:pathLst>
              <a:path w="3980068" h="2850309">
                <a:moveTo>
                  <a:pt x="0" y="0"/>
                </a:moveTo>
                <a:lnTo>
                  <a:pt x="3980068" y="0"/>
                </a:lnTo>
                <a:lnTo>
                  <a:pt x="3980068" y="2850309"/>
                </a:lnTo>
                <a:lnTo>
                  <a:pt x="0" y="285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Freeform 8"/>
          <p:cNvSpPr/>
          <p:nvPr/>
        </p:nvSpPr>
        <p:spPr>
          <a:xfrm>
            <a:off x="9118189" y="6407991"/>
            <a:ext cx="3980068" cy="2850309"/>
          </a:xfrm>
          <a:custGeom>
            <a:avLst/>
            <a:gdLst/>
            <a:ahLst/>
            <a:cxnLst/>
            <a:rect l="l" t="t" r="r" b="b"/>
            <a:pathLst>
              <a:path w="3980068" h="2850309">
                <a:moveTo>
                  <a:pt x="0" y="0"/>
                </a:moveTo>
                <a:lnTo>
                  <a:pt x="3980068" y="0"/>
                </a:lnTo>
                <a:lnTo>
                  <a:pt x="3980068" y="2850309"/>
                </a:lnTo>
                <a:lnTo>
                  <a:pt x="0" y="2850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9" name="TextBox 9"/>
          <p:cNvSpPr txBox="1"/>
          <p:nvPr/>
        </p:nvSpPr>
        <p:spPr>
          <a:xfrm>
            <a:off x="-503181" y="6882054"/>
            <a:ext cx="6478512" cy="187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2"/>
              </a:lnSpc>
            </a:pPr>
            <a:r>
              <a:rPr lang="en-US" sz="1601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Original Variables: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INDICATOR: Overdose death rate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PANEL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UNIT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STUB_NAME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YEAR</a:t>
            </a:r>
          </a:p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AGE</a:t>
            </a:r>
          </a:p>
          <a:p>
            <a:pPr algn="ctr">
              <a:lnSpc>
                <a:spcPts val="842"/>
              </a:lnSpc>
              <a:spcBef>
                <a:spcPct val="0"/>
              </a:spcBef>
            </a:pPr>
            <a:endParaRPr lang="en-US" sz="14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81815" y="7198781"/>
            <a:ext cx="1934964" cy="1240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800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📚 Data Sources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Data.gov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CDC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30082" y="7171440"/>
            <a:ext cx="2356284" cy="1285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6"/>
              </a:lnSpc>
            </a:pPr>
            <a:r>
              <a:rPr lang="en-US" sz="19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99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🎯 Target Variable</a:t>
            </a:r>
          </a:p>
          <a:p>
            <a:pPr algn="ctr">
              <a:lnSpc>
                <a:spcPts val="2516"/>
              </a:lnSpc>
            </a:pPr>
            <a:r>
              <a:rPr lang="en-US" sz="17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Drug Overdose Death Rate</a:t>
            </a:r>
          </a:p>
          <a:p>
            <a:pPr algn="ctr">
              <a:lnSpc>
                <a:spcPts val="2516"/>
              </a:lnSpc>
              <a:spcBef>
                <a:spcPct val="0"/>
              </a:spcBef>
            </a:pPr>
            <a:endParaRPr lang="en-US" sz="1797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574064" y="6857150"/>
            <a:ext cx="3390404" cy="191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📊 Added Variables: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Unemployment Rate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Death Month (seasonal trends)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Drug Involved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Average Weekly Wages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endParaRPr lang="en-US" sz="18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548814" y="2678942"/>
            <a:ext cx="9190372" cy="3032823"/>
          </a:xfrm>
          <a:custGeom>
            <a:avLst/>
            <a:gdLst/>
            <a:ahLst/>
            <a:cxnLst/>
            <a:rect l="l" t="t" r="r" b="b"/>
            <a:pathLst>
              <a:path w="9190372" h="3032823">
                <a:moveTo>
                  <a:pt x="0" y="0"/>
                </a:moveTo>
                <a:lnTo>
                  <a:pt x="9190372" y="0"/>
                </a:lnTo>
                <a:lnTo>
                  <a:pt x="9190372" y="3032823"/>
                </a:lnTo>
                <a:lnTo>
                  <a:pt x="0" y="3032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8808201" y="3960068"/>
            <a:ext cx="671598" cy="1183432"/>
          </a:xfrm>
          <a:custGeom>
            <a:avLst/>
            <a:gdLst/>
            <a:ahLst/>
            <a:cxnLst/>
            <a:rect l="l" t="t" r="r" b="b"/>
            <a:pathLst>
              <a:path w="671598" h="1183432">
                <a:moveTo>
                  <a:pt x="0" y="0"/>
                </a:moveTo>
                <a:lnTo>
                  <a:pt x="671598" y="0"/>
                </a:lnTo>
                <a:lnTo>
                  <a:pt x="671598" y="1183432"/>
                </a:lnTo>
                <a:lnTo>
                  <a:pt x="0" y="11834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11664006" y="3945780"/>
            <a:ext cx="1216028" cy="1168907"/>
          </a:xfrm>
          <a:custGeom>
            <a:avLst/>
            <a:gdLst/>
            <a:ahLst/>
            <a:cxnLst/>
            <a:rect l="l" t="t" r="r" b="b"/>
            <a:pathLst>
              <a:path w="1216028" h="1168907">
                <a:moveTo>
                  <a:pt x="0" y="0"/>
                </a:moveTo>
                <a:lnTo>
                  <a:pt x="1216028" y="0"/>
                </a:lnTo>
                <a:lnTo>
                  <a:pt x="1216028" y="1168907"/>
                </a:lnTo>
                <a:lnTo>
                  <a:pt x="0" y="11689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Freeform 5"/>
          <p:cNvSpPr/>
          <p:nvPr/>
        </p:nvSpPr>
        <p:spPr>
          <a:xfrm>
            <a:off x="2486732" y="3972071"/>
            <a:ext cx="1193930" cy="1116325"/>
          </a:xfrm>
          <a:custGeom>
            <a:avLst/>
            <a:gdLst/>
            <a:ahLst/>
            <a:cxnLst/>
            <a:rect l="l" t="t" r="r" b="b"/>
            <a:pathLst>
              <a:path w="1193930" h="1116325">
                <a:moveTo>
                  <a:pt x="0" y="0"/>
                </a:moveTo>
                <a:lnTo>
                  <a:pt x="1193931" y="0"/>
                </a:lnTo>
                <a:lnTo>
                  <a:pt x="1193931" y="1116325"/>
                </a:lnTo>
                <a:lnTo>
                  <a:pt x="0" y="11163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6" name="Freeform 6"/>
          <p:cNvSpPr/>
          <p:nvPr/>
        </p:nvSpPr>
        <p:spPr>
          <a:xfrm>
            <a:off x="14508102" y="3972071"/>
            <a:ext cx="1039835" cy="1116325"/>
          </a:xfrm>
          <a:custGeom>
            <a:avLst/>
            <a:gdLst/>
            <a:ahLst/>
            <a:cxnLst/>
            <a:rect l="l" t="t" r="r" b="b"/>
            <a:pathLst>
              <a:path w="1039835" h="1116325">
                <a:moveTo>
                  <a:pt x="0" y="0"/>
                </a:moveTo>
                <a:lnTo>
                  <a:pt x="1039835" y="0"/>
                </a:lnTo>
                <a:lnTo>
                  <a:pt x="1039835" y="1116325"/>
                </a:lnTo>
                <a:lnTo>
                  <a:pt x="0" y="1116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7" name="Freeform 7"/>
          <p:cNvSpPr/>
          <p:nvPr/>
        </p:nvSpPr>
        <p:spPr>
          <a:xfrm>
            <a:off x="5520159" y="4064024"/>
            <a:ext cx="789193" cy="1024372"/>
          </a:xfrm>
          <a:custGeom>
            <a:avLst/>
            <a:gdLst/>
            <a:ahLst/>
            <a:cxnLst/>
            <a:rect l="l" t="t" r="r" b="b"/>
            <a:pathLst>
              <a:path w="789193" h="1024372">
                <a:moveTo>
                  <a:pt x="0" y="0"/>
                </a:moveTo>
                <a:lnTo>
                  <a:pt x="789193" y="0"/>
                </a:lnTo>
                <a:lnTo>
                  <a:pt x="789193" y="1024372"/>
                </a:lnTo>
                <a:lnTo>
                  <a:pt x="0" y="10243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8" name="TextBox 8"/>
          <p:cNvSpPr txBox="1"/>
          <p:nvPr/>
        </p:nvSpPr>
        <p:spPr>
          <a:xfrm>
            <a:off x="6315190" y="923925"/>
            <a:ext cx="5657620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6000" b="1">
                <a:solidFill>
                  <a:srgbClr val="1894C5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Methodology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26906" y="3069101"/>
            <a:ext cx="1475482" cy="64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Data</a:t>
            </a:r>
          </a:p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Collection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9709" y="3018047"/>
            <a:ext cx="1690092" cy="695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74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Data</a:t>
            </a:r>
          </a:p>
          <a:p>
            <a:pPr algn="ctr">
              <a:lnSpc>
                <a:spcPts val="2474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Enrichment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071693" y="3044717"/>
            <a:ext cx="2144613" cy="65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24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Data</a:t>
            </a:r>
          </a:p>
          <a:p>
            <a:pPr algn="ctr">
              <a:lnSpc>
                <a:spcPts val="2224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Preprocessing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43308" y="2902286"/>
            <a:ext cx="1457424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Modeling</a:t>
            </a:r>
          </a:p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Approach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80902" y="2906160"/>
            <a:ext cx="1494234" cy="84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Model</a:t>
            </a:r>
          </a:p>
          <a:p>
            <a:pPr algn="ctr">
              <a:lnSpc>
                <a:spcPts val="2249"/>
              </a:lnSpc>
            </a:pPr>
            <a:r>
              <a:rPr lang="en-US" sz="2499">
                <a:solidFill>
                  <a:srgbClr val="000000"/>
                </a:solidFill>
                <a:latin typeface="Agrandir"/>
                <a:ea typeface="Agrandir"/>
                <a:cs typeface="Agrandir"/>
                <a:sym typeface="Agrandir"/>
              </a:rPr>
              <a:t>Evaluation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5562" y="5381625"/>
            <a:ext cx="2298172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overdose death dataset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Added extra real-world factors for better prediction.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832362" y="5381625"/>
            <a:ext cx="2164786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Added unemployment rate, wages, month, and drug involvement.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variables help capture economic and seasonal effects.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8066011" y="5381625"/>
            <a:ext cx="2155977" cy="1857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Cleaned missing data and merged datasets.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Converted text categories into numeric values.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194031" y="5381625"/>
            <a:ext cx="215597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Treated the task as a regression problem.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Tested multiple models (Linear Regression, Random Forest, etc.).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969134" y="5381625"/>
            <a:ext cx="2155977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Used RMSE, MAE, and R² to measure performance.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Chose the model with the best accuracy</a:t>
            </a: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100"/>
              </a:lnSpc>
            </a:pPr>
            <a:endParaRPr lang="en-US" sz="150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922062" y="1926249"/>
            <a:ext cx="8221938" cy="5633106"/>
          </a:xfrm>
          <a:custGeom>
            <a:avLst/>
            <a:gdLst/>
            <a:ahLst/>
            <a:cxnLst/>
            <a:rect l="l" t="t" r="r" b="b"/>
            <a:pathLst>
              <a:path w="8221938" h="5633106">
                <a:moveTo>
                  <a:pt x="0" y="0"/>
                </a:moveTo>
                <a:lnTo>
                  <a:pt x="8221938" y="0"/>
                </a:lnTo>
                <a:lnTo>
                  <a:pt x="8221938" y="5633106"/>
                </a:lnTo>
                <a:lnTo>
                  <a:pt x="0" y="56331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4" name="Freeform 4"/>
          <p:cNvSpPr/>
          <p:nvPr/>
        </p:nvSpPr>
        <p:spPr>
          <a:xfrm>
            <a:off x="9256143" y="1782486"/>
            <a:ext cx="8179763" cy="7407320"/>
          </a:xfrm>
          <a:custGeom>
            <a:avLst/>
            <a:gdLst/>
            <a:ahLst/>
            <a:cxnLst/>
            <a:rect l="l" t="t" r="r" b="b"/>
            <a:pathLst>
              <a:path w="8179763" h="7407320">
                <a:moveTo>
                  <a:pt x="0" y="0"/>
                </a:moveTo>
                <a:lnTo>
                  <a:pt x="8179763" y="0"/>
                </a:lnTo>
                <a:lnTo>
                  <a:pt x="8179763" y="7407320"/>
                </a:lnTo>
                <a:lnTo>
                  <a:pt x="0" y="740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5" name="TextBox 5"/>
          <p:cNvSpPr txBox="1"/>
          <p:nvPr/>
        </p:nvSpPr>
        <p:spPr>
          <a:xfrm>
            <a:off x="11552259" y="5282692"/>
            <a:ext cx="5707041" cy="349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482" lvl="1" indent="-213741" algn="l">
              <a:lnSpc>
                <a:spcPts val="2771"/>
              </a:lnSpc>
              <a:buFont typeface="Arial"/>
              <a:buChar char="•"/>
            </a:pPr>
            <a:endParaRPr/>
          </a:p>
        </p:txBody>
      </p:sp>
    </p:spTree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18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Freeform 3"/>
          <p:cNvSpPr/>
          <p:nvPr/>
        </p:nvSpPr>
        <p:spPr>
          <a:xfrm>
            <a:off x="228600" y="1714500"/>
            <a:ext cx="16535400" cy="8382000"/>
          </a:xfrm>
          <a:custGeom>
            <a:avLst/>
            <a:gdLst/>
            <a:ahLst/>
            <a:cxnLst/>
            <a:rect l="l" t="t" r="r" b="b"/>
            <a:pathLst>
              <a:path w="7742867" h="5142844">
                <a:moveTo>
                  <a:pt x="0" y="0"/>
                </a:moveTo>
                <a:lnTo>
                  <a:pt x="7742867" y="0"/>
                </a:lnTo>
                <a:lnTo>
                  <a:pt x="7742867" y="5142845"/>
                </a:lnTo>
                <a:lnTo>
                  <a:pt x="0" y="5142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4011975" y="546923"/>
            <a:ext cx="10264050" cy="86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8"/>
              </a:lnSpc>
            </a:pPr>
            <a:r>
              <a:rPr lang="en-US" sz="5100" b="1">
                <a:solidFill>
                  <a:srgbClr val="1894C5"/>
                </a:solidFill>
                <a:latin typeface="Agrandir Bold"/>
                <a:ea typeface="Agrandir Bold"/>
                <a:cs typeface="Agrandir Bold"/>
                <a:sym typeface="Agrandir Bold"/>
              </a:rPr>
              <a:t>Implication &amp; Recommendation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011975" y="2739043"/>
            <a:ext cx="10264050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economic variables influence overdose prediction e.g Unemployment to overdose positive correlation 0.37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11975" y="3950093"/>
            <a:ext cx="17028523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 Gradient Boosting has the strongest classification metrics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11975" y="4910444"/>
            <a:ext cx="14881070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overdose deaths are not driven by a single demographic variable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11975" y="5866119"/>
            <a:ext cx="15737904" cy="48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Strengthen Support in Economically Stressed Areas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11975" y="6821794"/>
            <a:ext cx="10713545" cy="92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Adopt Predictive Modeling Tools in Public Health Planning model like Gradient Boosting for overdose trends and HIgh risk areas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PK"/>
          </a:p>
        </p:txBody>
      </p:sp>
      <p:sp>
        <p:nvSpPr>
          <p:cNvPr id="3" name="TextBox 3"/>
          <p:cNvSpPr txBox="1"/>
          <p:nvPr/>
        </p:nvSpPr>
        <p:spPr>
          <a:xfrm>
            <a:off x="5383815" y="3121445"/>
            <a:ext cx="752037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8400" dirty="0">
                <a:solidFill>
                  <a:srgbClr val="222222"/>
                </a:solidFill>
                <a:latin typeface="Agrandir"/>
                <a:ea typeface="Agrandir"/>
                <a:cs typeface="Agrandir"/>
                <a:sym typeface="Agrandir"/>
              </a:rPr>
              <a:t>Thank You!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38800" y="4762500"/>
            <a:ext cx="7520370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72"/>
              </a:lnSpc>
            </a:pPr>
            <a:r>
              <a:rPr lang="en-US" sz="8400" dirty="0">
                <a:solidFill>
                  <a:srgbClr val="1894C5"/>
                </a:solidFill>
                <a:latin typeface="Agrandir"/>
                <a:ea typeface="Agrandir"/>
                <a:cs typeface="Agrandir"/>
                <a:sym typeface="Agrandir"/>
              </a:rPr>
              <a:t>Questions?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247</Words>
  <Application>Microsoft Office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Agrandir</vt:lpstr>
      <vt:lpstr>Poppins Bold Italics</vt:lpstr>
      <vt:lpstr>Calibri</vt:lpstr>
      <vt:lpstr>Canva Sans Bold Italics</vt:lpstr>
      <vt:lpstr>Arial</vt:lpstr>
      <vt:lpstr>Agrandir Bold</vt:lpstr>
      <vt:lpstr>Poppins</vt:lpstr>
      <vt:lpstr>Canva Sans Bold</vt:lpstr>
      <vt:lpstr>Agrandir Bold Italics</vt:lpstr>
      <vt:lpstr>Canva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Drug Overdose Death Rates Using Socio-Economic Factors</dc:title>
  <cp:lastModifiedBy>Mubashir Hassan</cp:lastModifiedBy>
  <cp:revision>3</cp:revision>
  <dcterms:created xsi:type="dcterms:W3CDTF">2006-08-16T00:00:00Z</dcterms:created>
  <dcterms:modified xsi:type="dcterms:W3CDTF">2025-12-24T06:54:53Z</dcterms:modified>
  <dc:identifier>DAG5UQG4ca8</dc:identifier>
</cp:coreProperties>
</file>